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2" r:id="rId4"/>
    <p:sldId id="275" r:id="rId5"/>
    <p:sldId id="266" r:id="rId6"/>
    <p:sldId id="265" r:id="rId7"/>
    <p:sldId id="276" r:id="rId8"/>
    <p:sldId id="268" r:id="rId9"/>
    <p:sldId id="267" r:id="rId10"/>
    <p:sldId id="269" r:id="rId11"/>
    <p:sldId id="264" r:id="rId12"/>
    <p:sldId id="257" r:id="rId13"/>
    <p:sldId id="260" r:id="rId14"/>
    <p:sldId id="261" r:id="rId15"/>
    <p:sldId id="271" r:id="rId16"/>
    <p:sldId id="272" r:id="rId17"/>
    <p:sldId id="274" r:id="rId1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0" d="100"/>
          <a:sy n="60" d="100"/>
        </p:scale>
        <p:origin x="58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5E9979-4918-45FC-A1F0-C4868B548C88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0E3B7E-70FF-4BCD-BDFB-496546CAC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824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E2A4EED-179C-4163-ACAC-3081D5353431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4B2C426-3171-478E-9428-CF825AF49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506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Go to spreadsheet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2C426-3171-478E-9428-CF825AF49B7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262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Go to spreadsheet to demonstrate.</a:t>
            </a:r>
            <a:r>
              <a:rPr lang="en-GB" baseline="0" dirty="0"/>
              <a:t>  Any Fibonacci sequence can be shown to be made up of the sum of multiple classic </a:t>
            </a:r>
            <a:r>
              <a:rPr lang="en-GB" baseline="0" dirty="0" err="1"/>
              <a:t>Finonacci</a:t>
            </a:r>
            <a:r>
              <a:rPr lang="en-GB" baseline="0" dirty="0"/>
              <a:t> sequences but starting at different positions.  Each one tends to the golden ratio.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2C426-3171-478E-9428-CF825AF49B7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262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students to record values neatly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2C426-3171-478E-9428-CF825AF49B72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598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Crib sheet for Teacher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2C426-3171-478E-9428-CF825AF49B72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236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75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7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4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27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13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946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5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47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11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03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21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AB2A6-AC2C-4235-A5A6-A886E7BA8EB4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140BC-CD88-4F99-8E88-1063710330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76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8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.png"/><Relationship Id="rId21" Type="http://schemas.openxmlformats.org/officeDocument/2006/relationships/image" Target="../media/image43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7.png"/><Relationship Id="rId20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24" Type="http://schemas.openxmlformats.org/officeDocument/2006/relationships/image" Target="../media/image46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23" Type="http://schemas.openxmlformats.org/officeDocument/2006/relationships/image" Target="../media/image45.png"/><Relationship Id="rId10" Type="http://schemas.openxmlformats.org/officeDocument/2006/relationships/image" Target="../media/image31.png"/><Relationship Id="rId19" Type="http://schemas.openxmlformats.org/officeDocument/2006/relationships/image" Target="../media/image4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Leonardo of Pisa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87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2295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715025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None/>
                </a:pPr>
                <a:endParaRPr lang="en-GB" sz="1600" dirty="0"/>
              </a:p>
              <a:p>
                <a:pPr marL="457200" lvl="1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None/>
                </a:pPr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  <a:blipFill rotWithShape="1">
                <a:blip r:embed="rId2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5183270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5183270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308281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308281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sz="1600" dirty="0"/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  <a:blipFill rotWithShape="1">
                <a:blip r:embed="rId6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 rot="16200000">
            <a:off x="3725514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8478042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</p:spTree>
    <p:extLst>
      <p:ext uri="{BB962C8B-B14F-4D97-AF65-F5344CB8AC3E}">
        <p14:creationId xmlns:p14="http://schemas.microsoft.com/office/powerpoint/2010/main" val="1861212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8115222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8115222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9995723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9995723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None/>
                </a:pPr>
                <a:endParaRPr lang="en-GB" sz="1600" dirty="0"/>
              </a:p>
              <a:p>
                <a:pPr marL="457200" lvl="1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None/>
                </a:pPr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  <a:blipFill rotWithShape="1">
                <a:blip r:embed="rId6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sz="1600" dirty="0"/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  <a:blipFill rotWithShape="1">
                <a:blip r:embed="rId7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 rot="16200000">
            <a:off x="3725514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8478042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</p:spTree>
    <p:extLst>
      <p:ext uri="{BB962C8B-B14F-4D97-AF65-F5344CB8AC3E}">
        <p14:creationId xmlns:p14="http://schemas.microsoft.com/office/powerpoint/2010/main" val="2662565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37738290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37738290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4107522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4107522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5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None/>
                </a:pPr>
                <a:endParaRPr lang="en-GB" sz="1600" dirty="0"/>
              </a:p>
              <a:p>
                <a:pPr marL="457200" lvl="1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None/>
                </a:pPr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  <a:blipFill rotWithShape="1">
                <a:blip r:embed="rId5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sz="1600" dirty="0"/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  <a:blipFill rotWithShape="1">
                <a:blip r:embed="rId6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 rot="16200000">
            <a:off x="3725514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8478042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</p:spTree>
    <p:extLst>
      <p:ext uri="{BB962C8B-B14F-4D97-AF65-F5344CB8AC3E}">
        <p14:creationId xmlns:p14="http://schemas.microsoft.com/office/powerpoint/2010/main" val="834384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474999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474999"/>
                  </p:ext>
                </p:extLst>
              </p:nvPr>
            </p:nvGraphicFramePr>
            <p:xfrm>
              <a:off x="2555776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2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2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2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2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2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1114578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96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7984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n-GB" sz="1800" smtClean="0"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33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dirty="0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0" dirty="0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vert="vert27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1114578"/>
                  </p:ext>
                </p:extLst>
              </p:nvPr>
            </p:nvGraphicFramePr>
            <p:xfrm>
              <a:off x="7212632" y="2564904"/>
              <a:ext cx="1751856" cy="165618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7964"/>
                    <a:gridCol w="437964"/>
                    <a:gridCol w="437964"/>
                    <a:gridCol w="437964"/>
                  </a:tblGrid>
                  <a:tr h="879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694" r="-300000" b="-8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vert="vert270"/>
                    </a:tc>
                  </a:tr>
                  <a:tr h="776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t="-114173" r="-3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100000" t="-114173" r="-2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200000" t="-114173" r="-100000" b="-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>
                        <a:blipFill rotWithShape="1">
                          <a:blip r:embed="rId3"/>
                          <a:stretch>
                            <a:fillRect l="-300000" t="-114173" b="-7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None/>
                </a:pPr>
                <a:endParaRPr lang="en-GB" sz="1600" dirty="0"/>
              </a:p>
              <a:p>
                <a:pPr marL="457200" lvl="1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None/>
                </a:pPr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 rot="16200000">
                <a:off x="-1919162" y="2060946"/>
                <a:ext cx="6851104" cy="2797771"/>
              </a:xfrm>
              <a:blipFill rotWithShape="1">
                <a:blip r:embed="rId4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GB" sz="3000" dirty="0">
                    <a:latin typeface="Comic Sans MS" panose="030F0702030302020204" pitchFamily="66" charset="0"/>
                  </a:rPr>
                  <a:t> The n</a:t>
                </a:r>
                <a:r>
                  <a:rPr lang="en-GB" sz="3000" baseline="30000" dirty="0">
                    <a:latin typeface="Comic Sans MS" panose="030F0702030302020204" pitchFamily="66" charset="0"/>
                  </a:rPr>
                  <a:t>th</a:t>
                </a:r>
                <a:r>
                  <a:rPr lang="en-GB" sz="3000" dirty="0">
                    <a:latin typeface="Comic Sans MS" panose="030F0702030302020204" pitchFamily="66" charset="0"/>
                  </a:rPr>
                  <a:t> term of a sequence is given by:</a:t>
                </a:r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sz="1600" dirty="0"/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shown.</a:t>
                </a:r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  <a:p>
                <a:pPr marL="457200" lvl="1" indent="0">
                  <a:buFont typeface="Arial" pitchFamily="34" charset="0"/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2699890" y="2071291"/>
                <a:ext cx="6851104" cy="2797771"/>
              </a:xfrm>
              <a:prstGeom prst="rect">
                <a:avLst/>
              </a:prstGeom>
              <a:blipFill rotWithShape="1">
                <a:blip r:embed="rId5"/>
                <a:stretch>
                  <a:fillRect l="-2179" b="-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 rot="16200000">
            <a:off x="3725514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8478042" y="6147218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SIC_21</a:t>
            </a:r>
          </a:p>
        </p:txBody>
      </p:sp>
    </p:spTree>
    <p:extLst>
      <p:ext uri="{BB962C8B-B14F-4D97-AF65-F5344CB8AC3E}">
        <p14:creationId xmlns:p14="http://schemas.microsoft.com/office/powerpoint/2010/main" val="883609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50153" y="692696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53" y="692696"/>
                <a:ext cx="3229282" cy="8683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39552" y="1933763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933763"/>
                <a:ext cx="3229282" cy="8683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50153" y="3174830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53" y="3174830"/>
                <a:ext cx="3229282" cy="8683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39552" y="4415897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415897"/>
                <a:ext cx="3229282" cy="86837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39552" y="5656965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656965"/>
                <a:ext cx="3229282" cy="86837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169015" y="692696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−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015" y="692696"/>
                <a:ext cx="3229282" cy="86837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158414" y="1933763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−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414" y="1933763"/>
                <a:ext cx="3229282" cy="86837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169015" y="3174830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−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015" y="3174830"/>
                <a:ext cx="3229282" cy="86837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158414" y="4415897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−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414" y="4415897"/>
                <a:ext cx="3229282" cy="86837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158414" y="5656965"/>
                <a:ext cx="3229282" cy="868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borderBox>
                            <m:borderBox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     −    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/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414" y="5656965"/>
                <a:ext cx="3229282" cy="86837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6283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432869" y="4276663"/>
                <a:ext cx="2913683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3−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869" y="4276663"/>
                <a:ext cx="2913683" cy="82920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432869" y="5142666"/>
                <a:ext cx="2651046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869" y="5142666"/>
                <a:ext cx="2651046" cy="8047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432869" y="5984175"/>
                <a:ext cx="2939331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7−3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869" y="5984175"/>
                <a:ext cx="2939331" cy="8292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25999" y="44624"/>
                <a:ext cx="3067570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11−5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44624"/>
                <a:ext cx="3067570" cy="8292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025999" y="908720"/>
                <a:ext cx="2779286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9−4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908720"/>
                <a:ext cx="2779286" cy="80470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025999" y="1772816"/>
                <a:ext cx="3093218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7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29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1772816"/>
                <a:ext cx="3093218" cy="8292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025999" y="2599799"/>
                <a:ext cx="3093218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47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21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2599799"/>
                <a:ext cx="3093218" cy="82920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025999" y="3501008"/>
                <a:ext cx="3030958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9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38−17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3501008"/>
                <a:ext cx="3030958" cy="80470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-36512" y="44624"/>
                <a:ext cx="2811091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  3+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4624"/>
                <a:ext cx="2811091" cy="82920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-36512" y="910627"/>
                <a:ext cx="2651046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910627"/>
                <a:ext cx="2651046" cy="80470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-36512" y="1752136"/>
                <a:ext cx="2836739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7+3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1752136"/>
                <a:ext cx="2836739" cy="82920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-36512" y="2618139"/>
                <a:ext cx="2964979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11+5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2618139"/>
                <a:ext cx="2964979" cy="82920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-36512" y="3484142"/>
                <a:ext cx="2779287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9+4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3484142"/>
                <a:ext cx="2779287" cy="80470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-36512" y="4325651"/>
                <a:ext cx="3093219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7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29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13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325651"/>
                <a:ext cx="3093219" cy="82920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-36512" y="5167160"/>
                <a:ext cx="3093219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47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21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5167160"/>
                <a:ext cx="3093219" cy="82920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-36512" y="6008669"/>
                <a:ext cx="3030958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9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38+17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6008669"/>
                <a:ext cx="3030958" cy="80470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2771800" y="44624"/>
                <a:ext cx="3314305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123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55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4624"/>
                <a:ext cx="3314305" cy="82920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771800" y="910627"/>
                <a:ext cx="3314305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11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199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89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910627"/>
                <a:ext cx="3314305" cy="82920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771800" y="1752136"/>
                <a:ext cx="3256854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12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161−72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1752136"/>
                <a:ext cx="3256854" cy="80470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6025999" y="4325651"/>
                <a:ext cx="3314305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23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5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4325651"/>
                <a:ext cx="3314305" cy="82920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025999" y="5167160"/>
                <a:ext cx="3442545" cy="8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11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99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89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5167160"/>
                <a:ext cx="3442545" cy="82920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6025999" y="6008669"/>
                <a:ext cx="3385094" cy="804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12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161−72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  <m:sup/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9" y="6008669"/>
                <a:ext cx="3385094" cy="80470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3224546" y="3447340"/>
            <a:ext cx="0" cy="3366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24546" y="3429000"/>
            <a:ext cx="28615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6083915" y="44624"/>
            <a:ext cx="219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53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CE604C1-C8C4-45F8-BD80-BE90F3552C2D}"/>
              </a:ext>
            </a:extLst>
          </p:cNvPr>
          <p:cNvSpPr>
            <a:spLocks noChangeAspect="1"/>
          </p:cNvSpPr>
          <p:nvPr/>
        </p:nvSpPr>
        <p:spPr>
          <a:xfrm>
            <a:off x="446856" y="0"/>
            <a:ext cx="8229600" cy="617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1216" y="1484784"/>
                <a:ext cx="7931224" cy="279777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dirty="0"/>
                  <a:t>The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b="0" i="1" dirty="0" smtClean="0">
                            <a:latin typeface="Cambria Math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GB" dirty="0"/>
                  <a:t> term of a sequence is given by:</a:t>
                </a:r>
              </a:p>
              <a:p>
                <a:pPr marL="457200" lvl="1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  <a:p>
                <a:pPr marL="457200" lvl="1" indent="0">
                  <a:buNone/>
                </a:pPr>
                <a:endParaRPr lang="en-GB" sz="1600" dirty="0"/>
              </a:p>
              <a:p>
                <a:pPr marL="457200" lvl="1" indent="0">
                  <a:buNone/>
                </a:pPr>
                <a:r>
                  <a:rPr lang="en-GB" dirty="0"/>
                  <a:t>Work out the terms for the values of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/>
                  <a:t>  shown.</a:t>
                </a:r>
              </a:p>
              <a:p>
                <a:pPr marL="457200" lvl="1" indent="0">
                  <a:buNone/>
                </a:pPr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1216" y="1484784"/>
                <a:ext cx="7931224" cy="2797771"/>
              </a:xfrm>
              <a:blipFill rotWithShape="1">
                <a:blip r:embed="rId2"/>
                <a:stretch>
                  <a:fillRect l="-1998" t="-23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8871787"/>
                  </p:ext>
                </p:extLst>
              </p:nvPr>
            </p:nvGraphicFramePr>
            <p:xfrm>
              <a:off x="3275856" y="4249896"/>
              <a:ext cx="2543944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7197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7197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8871787"/>
                  </p:ext>
                </p:extLst>
              </p:nvPr>
            </p:nvGraphicFramePr>
            <p:xfrm>
              <a:off x="3275856" y="4249896"/>
              <a:ext cx="2543944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71972"/>
                    <a:gridCol w="1271972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b="-3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00000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203333" r="-1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298361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Rectangle 3"/>
          <p:cNvSpPr/>
          <p:nvPr/>
        </p:nvSpPr>
        <p:spPr>
          <a:xfrm>
            <a:off x="2707547" y="332656"/>
            <a:ext cx="3728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Leonardo of Pisa</a:t>
            </a:r>
          </a:p>
        </p:txBody>
      </p:sp>
    </p:spTree>
    <p:extLst>
      <p:ext uri="{BB962C8B-B14F-4D97-AF65-F5344CB8AC3E}">
        <p14:creationId xmlns:p14="http://schemas.microsoft.com/office/powerpoint/2010/main" val="1123238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3394537"/>
                  </p:ext>
                </p:extLst>
              </p:nvPr>
            </p:nvGraphicFramePr>
            <p:xfrm>
              <a:off x="945881" y="1412776"/>
              <a:ext cx="7154511" cy="975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03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3394537"/>
                  </p:ext>
                </p:extLst>
              </p:nvPr>
            </p:nvGraphicFramePr>
            <p:xfrm>
              <a:off x="945881" y="1412776"/>
              <a:ext cx="7154511" cy="975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333" r="-1204444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98901" t="-1333" r="-1091209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01111" t="-1333" r="-100333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01111" t="-1333" r="-90333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96703" t="-1333" r="-793407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02222" t="-1333" r="-7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2222" t="-1333" r="-6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02222" t="-1333" r="-5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93407" t="-1333" r="-39670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903333" t="-1333" r="-30111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03333" t="-1333" r="-20111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91209" t="-1333" r="-9890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204444" t="-1333" b="-113333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89412" r="-12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25537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9221"/>
            <a:ext cx="8229600" cy="5174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We should now have the following results: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Can you fill in the gaps?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Have you seen this sequence before?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 It is the </a:t>
            </a:r>
            <a:r>
              <a:rPr lang="en-GB" sz="4800" dirty="0">
                <a:latin typeface="Comic Sans MS" panose="030F0702030302020204" pitchFamily="66" charset="0"/>
              </a:rPr>
              <a:t>Fibonacci</a:t>
            </a:r>
            <a:r>
              <a:rPr lang="en-GB" dirty="0">
                <a:latin typeface="Comic Sans MS" panose="030F0702030302020204" pitchFamily="66" charset="0"/>
              </a:rPr>
              <a:t> sequence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06622893"/>
                  </p:ext>
                </p:extLst>
              </p:nvPr>
            </p:nvGraphicFramePr>
            <p:xfrm>
              <a:off x="945881" y="1412776"/>
              <a:ext cx="7154511" cy="975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03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𝟏𝟒𝟒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9314666"/>
                  </p:ext>
                </p:extLst>
              </p:nvPr>
            </p:nvGraphicFramePr>
            <p:xfrm>
              <a:off x="945881" y="1412776"/>
              <a:ext cx="7154511" cy="975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333" r="-1204444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98901" t="-1333" r="-1091209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01111" t="-1333" r="-100333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01111" t="-1333" r="-90333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96703" t="-1333" r="-793407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02222" t="-1333" r="-7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2222" t="-1333" r="-6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02222" t="-1333" r="-5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93407" t="-1333" r="-39670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903333" t="-1333" r="-30111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03333" t="-1333" r="-20111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91209" t="-1333" r="-9890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204444" t="-1333" b="-113333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89412" r="-12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98901" t="-89412" r="-10912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01111" t="-89412" r="-9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96703" t="-89412" r="-7934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02222" t="-89412" r="-7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2222" t="-89412" r="-6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02222" t="-89412" r="-5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93407" t="-89412" r="-3967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903333" t="-89412" r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03333" t="-89412" r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204444" t="-8941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054" y="4215333"/>
            <a:ext cx="1892442" cy="2526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15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59221"/>
                <a:ext cx="8229600" cy="596612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Work out the ratio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It seems to settle to a fixed number.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Do you know its name?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Can you prove why the ratio settles to this number?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59221"/>
                <a:ext cx="8229600" cy="5966123"/>
              </a:xfrm>
              <a:blipFill rotWithShape="1">
                <a:blip r:embed="rId3"/>
                <a:stretch>
                  <a:fillRect l="-1852" t="-7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15926204"/>
                  </p:ext>
                </p:extLst>
              </p:nvPr>
            </p:nvGraphicFramePr>
            <p:xfrm>
              <a:off x="945881" y="1412776"/>
              <a:ext cx="7154511" cy="975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03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  <a:gridCol w="550347">
                      <a:extLst>
                        <a:ext uri="{9D8B030D-6E8A-4147-A177-3AD203B41FA5}">
                          <a16:colId xmlns:a16="http://schemas.microsoft.com/office/drawing/2014/main" val="2001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GB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𝟏𝟑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𝟑𝟒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𝟓𝟓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𝟖𝟗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𝟏𝟒𝟒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15926204"/>
                  </p:ext>
                </p:extLst>
              </p:nvPr>
            </p:nvGraphicFramePr>
            <p:xfrm>
              <a:off x="945881" y="1412776"/>
              <a:ext cx="7154511" cy="975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  <a:gridCol w="550347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t="-1333" r="-1204444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98901" t="-1333" r="-1091209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201111" t="-1333" r="-100333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01111" t="-1333" r="-90333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96703" t="-1333" r="-793407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502222" t="-1333" r="-7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602222" t="-1333" r="-6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702222" t="-1333" r="-502222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793407" t="-1333" r="-396703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903333" t="-1333" r="-30111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03333" t="-1333" r="-20111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91209" t="-1333" r="-98901" b="-1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204444" t="-1333" b="-113333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t="-89412" r="-12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98901" t="-89412" r="-10912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201111" t="-89412" r="-10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01111" t="-89412" r="-9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96703" t="-89412" r="-7934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502222" t="-89412" r="-7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602222" t="-89412" r="-6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702222" t="-89412" r="-5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793407" t="-89412" r="-3967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903333" t="-89412" r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03333" t="-89412" r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91209" t="-89412" r="-98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204444" t="-8941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205739"/>
                  </p:ext>
                </p:extLst>
              </p:nvPr>
            </p:nvGraphicFramePr>
            <p:xfrm>
              <a:off x="967680" y="2564904"/>
              <a:ext cx="7132710" cy="2228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7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  <a:gridCol w="548670">
                      <a:extLst>
                        <a:ext uri="{9D8B030D-6E8A-4147-A177-3AD203B41FA5}">
                          <a16:colId xmlns:a16="http://schemas.microsoft.com/office/drawing/2014/main" val="20012"/>
                        </a:ext>
                      </a:extLst>
                    </a:gridCol>
                  </a:tblGrid>
                  <a:tr h="190500"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dirty="0" smtClean="0">
                                    <a:effectLst/>
                                    <a:latin typeface="Cambria Math"/>
                                  </a:rPr>
                                  <m:t>𝑟𝑎𝑡𝑖𝑜</m:t>
                                </m:r>
                              </m:oMath>
                            </m:oMathPara>
                          </a14:m>
                          <a:endParaRPr lang="en-GB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endParaRPr lang="en-GB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1.5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1.6667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1.6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1.625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1.6154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1.619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smtClean="0">
                                    <a:effectLst/>
                                    <a:latin typeface="Cambria Math"/>
                                  </a:rPr>
                                  <m:t>1.6176</m:t>
                                </m:r>
                              </m:oMath>
                            </m:oMathPara>
                          </a14:m>
                          <a:endParaRPr lang="en-GB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dirty="0" smtClean="0">
                                    <a:effectLst/>
                                    <a:latin typeface="Cambria Math"/>
                                  </a:rPr>
                                  <m:t>1.6182</m:t>
                                </m:r>
                              </m:oMath>
                            </m:oMathPara>
                          </a14:m>
                          <a:endParaRPr lang="en-GB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i="1" u="none" strike="noStrike" dirty="0" smtClean="0">
                                    <a:effectLst/>
                                    <a:latin typeface="Cambria Math"/>
                                  </a:rPr>
                                  <m:t>1.618</m:t>
                                </m:r>
                              </m:oMath>
                            </m:oMathPara>
                          </a14:m>
                          <a:endParaRPr lang="en-GB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205739"/>
                  </p:ext>
                </p:extLst>
              </p:nvPr>
            </p:nvGraphicFramePr>
            <p:xfrm>
              <a:off x="967680" y="2564904"/>
              <a:ext cx="7132710" cy="2228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  <a:gridCol w="548670"/>
                  </a:tblGrid>
                  <a:tr h="2228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1111" t="-2778" r="-12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endParaRPr lang="en-GB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201111" t="-2778" r="-10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301111" t="-2778" r="-9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401111" t="-2778" r="-8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501111" t="-2778" r="-7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601111" t="-2778" r="-6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701111" t="-2778" r="-5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801111" t="-2778" r="-4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901111" t="-2778" r="-3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1001111" t="-2778" r="-2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1101111" t="-2778" r="-100000" b="-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5"/>
                          <a:stretch>
                            <a:fillRect l="-1201111" t="-2778" b="-1111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1629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504" y="2348880"/>
                <a:ext cx="8856984" cy="37852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As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gets large what happens to the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</a:t>
                </a:r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/>
                    </m:sSup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has magnitude less than 1, when raised to a large power its value tends to zero.  So, for large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we can ignore that term.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we are left with:    </a:t>
                </a:r>
                <a:r>
                  <a:rPr lang="en-GB" dirty="0"/>
                  <a:t>Ratio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/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.</m:t>
                    </m:r>
                    <m:r>
                      <a:rPr lang="en-GB" b="1" i="1" smtClean="0">
                        <a:latin typeface="Cambria Math"/>
                      </a:rPr>
                      <m:t>𝟔𝟏𝟖𝟎</m:t>
                    </m:r>
                    <m:r>
                      <a:rPr lang="en-GB" b="0" i="1" smtClean="0">
                        <a:latin typeface="Cambria Math"/>
                      </a:rPr>
                      <m:t>  (5 </m:t>
                    </m:r>
                    <m:r>
                      <a:rPr lang="en-GB" b="0" i="1" smtClean="0">
                        <a:latin typeface="Cambria Math"/>
                      </a:rPr>
                      <m:t>𝑠</m:t>
                    </m:r>
                    <m:r>
                      <a:rPr lang="en-GB" b="0" i="1" smtClean="0">
                        <a:latin typeface="Cambria Math"/>
                      </a:rPr>
                      <m:t>.</m:t>
                    </m:r>
                    <m:r>
                      <a:rPr lang="en-GB" b="0" i="1" smtClean="0">
                        <a:latin typeface="Cambria Math"/>
                      </a:rPr>
                      <m:t>𝑓</m:t>
                    </m:r>
                    <m:r>
                      <a:rPr lang="en-GB" b="0" i="1" smtClean="0">
                        <a:latin typeface="Cambria Math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The Golden Ratio,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348880"/>
                <a:ext cx="8856984" cy="3785267"/>
              </a:xfrm>
              <a:prstGeom prst="rect">
                <a:avLst/>
              </a:prstGeom>
              <a:blipFill rotWithShape="1">
                <a:blip r:embed="rId2"/>
                <a:stretch>
                  <a:fillRect l="-757" r="-413"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5292080" y="4077072"/>
            <a:ext cx="3168352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38844" y="116632"/>
                <a:ext cx="9005156" cy="2448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>
                  <a:buFont typeface="Arial" pitchFamily="34" charset="0"/>
                  <a:buNone/>
                </a:pPr>
                <a:r>
                  <a:rPr lang="en-GB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sz="200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sz="200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00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sz="200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00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sz="2000" dirty="0"/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/>
                  <a:t>Ratio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+1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44" y="116632"/>
                <a:ext cx="9005156" cy="244827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139952" y="4077072"/>
            <a:ext cx="15121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52120" y="980728"/>
            <a:ext cx="3168352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49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4" grpId="0" uiExpand="1" build="p"/>
      <p:bldP spid="2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504" y="2348880"/>
                <a:ext cx="8856984" cy="37852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As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gets large what happens to the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/>
                  <a:t> </a:t>
                </a:r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/>
                    </m:sSup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has magnitude less than 1, when raised to a large power its value tends to zero.  So, for large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we can ignore that term.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we are left with:    </a:t>
                </a:r>
                <a:r>
                  <a:rPr lang="en-GB" dirty="0"/>
                  <a:t>Ratio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/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.</m:t>
                    </m:r>
                    <m:r>
                      <a:rPr lang="en-GB" b="1" i="1" smtClean="0">
                        <a:latin typeface="Cambria Math"/>
                      </a:rPr>
                      <m:t>𝟔𝟏𝟖𝟎</m:t>
                    </m:r>
                    <m:r>
                      <a:rPr lang="en-GB" b="0" i="1" smtClean="0">
                        <a:latin typeface="Cambria Math"/>
                      </a:rPr>
                      <m:t>  (5 </m:t>
                    </m:r>
                    <m:r>
                      <a:rPr lang="en-GB" b="0" i="1" smtClean="0">
                        <a:latin typeface="Cambria Math"/>
                      </a:rPr>
                      <m:t>𝑠</m:t>
                    </m:r>
                    <m:r>
                      <a:rPr lang="en-GB" b="0" i="1" smtClean="0">
                        <a:latin typeface="Cambria Math"/>
                      </a:rPr>
                      <m:t>.</m:t>
                    </m:r>
                    <m:r>
                      <a:rPr lang="en-GB" b="0" i="1" smtClean="0">
                        <a:latin typeface="Cambria Math"/>
                      </a:rPr>
                      <m:t>𝑓</m:t>
                    </m:r>
                    <m:r>
                      <a:rPr lang="en-GB" b="0" i="1" smtClean="0">
                        <a:latin typeface="Cambria Math"/>
                      </a:rPr>
                      <m:t>)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The Golden Ratio,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348880"/>
                <a:ext cx="8856984" cy="3785267"/>
              </a:xfrm>
              <a:prstGeom prst="rect">
                <a:avLst/>
              </a:prstGeom>
              <a:blipFill rotWithShape="1">
                <a:blip r:embed="rId2"/>
                <a:stretch>
                  <a:fillRect l="-757" r="-413"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38844" y="116632"/>
                <a:ext cx="9005156" cy="2448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>
                  <a:buFont typeface="Arial" pitchFamily="34" charset="0"/>
                  <a:buNone/>
                </a:pPr>
                <a:r>
                  <a:rPr lang="en-GB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sz="200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sz="200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00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sz="200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i="1" smtClean="0">
                                    <a:latin typeface="Cambria Math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200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GB" sz="200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00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GB" sz="2000" dirty="0"/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GB" dirty="0"/>
                  <a:t>Ratio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+1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</a:rPr>
                          <m:t>− </m:t>
                        </m:r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1−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2400" i="1">
                                            <a:latin typeface="Cambria Math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24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44" y="116632"/>
                <a:ext cx="9005156" cy="244827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687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59221"/>
                <a:ext cx="8229600" cy="596612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So the ratio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tends to the golden ratio as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gets large.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This is true even if we start with any two numbers in stead of 1 and 1.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Can you prove why this is the case?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59221"/>
                <a:ext cx="8229600" cy="5966123"/>
              </a:xfrm>
              <a:blipFill rotWithShape="1">
                <a:blip r:embed="rId3"/>
                <a:stretch>
                  <a:fillRect l="-1852" r="-20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672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724274"/>
              </p:ext>
            </p:extLst>
          </p:nvPr>
        </p:nvGraphicFramePr>
        <p:xfrm>
          <a:off x="1115614" y="404664"/>
          <a:ext cx="777686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549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5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9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14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23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37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60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97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157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254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411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665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1076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1741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2817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522129"/>
              </p:ext>
            </p:extLst>
          </p:nvPr>
        </p:nvGraphicFramePr>
        <p:xfrm>
          <a:off x="216015" y="3009513"/>
          <a:ext cx="8676465" cy="851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580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40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65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105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170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445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720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1165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1885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        +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32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52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84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136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220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356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576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932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        =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5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9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14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23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37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60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97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157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254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411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665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1076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1741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2817</a:t>
                      </a:r>
                      <a:endParaRPr lang="en-GB" sz="18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This sequence can be made from the addition of two multiples of the classic Fibonacci sequence.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Since the ratio of each one tends to the golden ratio so must the sum of them.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206821"/>
              </p:ext>
            </p:extLst>
          </p:nvPr>
        </p:nvGraphicFramePr>
        <p:xfrm>
          <a:off x="1691676" y="836712"/>
          <a:ext cx="7200804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1.5556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1.6429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1.6087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1.6216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1.6167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1.6186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1.6178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1.6181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1.618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27843" y="764704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ratio</a:t>
            </a:r>
          </a:p>
        </p:txBody>
      </p:sp>
    </p:spTree>
    <p:extLst>
      <p:ext uri="{BB962C8B-B14F-4D97-AF65-F5344CB8AC3E}">
        <p14:creationId xmlns:p14="http://schemas.microsoft.com/office/powerpoint/2010/main" val="344320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949</Words>
  <Application>Microsoft Office PowerPoint</Application>
  <PresentationFormat>On-screen Show (4:3)</PresentationFormat>
  <Paragraphs>324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Bradley Hand ITC</vt:lpstr>
      <vt:lpstr>Calibri</vt:lpstr>
      <vt:lpstr>Cambria Math</vt:lpstr>
      <vt:lpstr>Comic Sans MS</vt:lpstr>
      <vt:lpstr>Office Theme</vt:lpstr>
      <vt:lpstr>Leonardo of Pisa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Surds and Expanding Brackets</dc:title>
  <dc:creator>John</dc:creator>
  <cp:lastModifiedBy>John Burke</cp:lastModifiedBy>
  <cp:revision>36</cp:revision>
  <cp:lastPrinted>2015-03-20T15:00:21Z</cp:lastPrinted>
  <dcterms:created xsi:type="dcterms:W3CDTF">2012-03-14T22:48:31Z</dcterms:created>
  <dcterms:modified xsi:type="dcterms:W3CDTF">2020-08-06T09:32:24Z</dcterms:modified>
</cp:coreProperties>
</file>